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89" r:id="rId7"/>
    <p:sldId id="263" r:id="rId8"/>
    <p:sldId id="265" r:id="rId9"/>
    <p:sldId id="271" r:id="rId10"/>
    <p:sldId id="264" r:id="rId11"/>
    <p:sldId id="266" r:id="rId12"/>
    <p:sldId id="291" r:id="rId13"/>
    <p:sldId id="292" r:id="rId14"/>
    <p:sldId id="293" r:id="rId15"/>
    <p:sldId id="290" r:id="rId16"/>
    <p:sldId id="275" r:id="rId17"/>
    <p:sldId id="283" r:id="rId18"/>
    <p:sldId id="302" r:id="rId19"/>
    <p:sldId id="284" r:id="rId20"/>
    <p:sldId id="276" r:id="rId21"/>
    <p:sldId id="268" r:id="rId22"/>
    <p:sldId id="303" r:id="rId23"/>
    <p:sldId id="277" r:id="rId24"/>
    <p:sldId id="304" r:id="rId25"/>
    <p:sldId id="288" r:id="rId26"/>
    <p:sldId id="278" r:id="rId27"/>
    <p:sldId id="279" r:id="rId28"/>
    <p:sldId id="280" r:id="rId29"/>
    <p:sldId id="294" r:id="rId30"/>
    <p:sldId id="281" r:id="rId31"/>
    <p:sldId id="295" r:id="rId32"/>
    <p:sldId id="282" r:id="rId33"/>
    <p:sldId id="296" r:id="rId34"/>
    <p:sldId id="297" r:id="rId35"/>
    <p:sldId id="298" r:id="rId36"/>
    <p:sldId id="301" r:id="rId37"/>
    <p:sldId id="285" r:id="rId38"/>
    <p:sldId id="270" r:id="rId39"/>
    <p:sldId id="287" r:id="rId40"/>
    <p:sldId id="286" r:id="rId41"/>
    <p:sldId id="272" r:id="rId42"/>
    <p:sldId id="299" r:id="rId43"/>
    <p:sldId id="273" r:id="rId44"/>
    <p:sldId id="274" r:id="rId45"/>
    <p:sldId id="300" r:id="rId46"/>
    <p:sldId id="259" r:id="rId47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116" d="100"/>
          <a:sy n="116" d="100"/>
        </p:scale>
        <p:origin x="1464" y="12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e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jpe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E721516-6F9D-484C-8D91-A1AE43805C87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CE8114-23DC-4220-964D-AFC8C065414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1D0E555-CD9E-4650-AC5D-78CAC4C154C8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B59FAB-238E-46EA-A1C5-9E5CABC4254B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E5A445-2089-4423-9981-14184B726C0D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85260E-CF95-4AE7-813E-9E230019BB2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2DFFF0B-02A6-4810-9CE2-5C630A46DBCD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FA0E67F-31B2-4C63-BD55-E97F9BFB3DF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51E9DA2-44CF-405A-9BDB-E49825A1613D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371746-89D6-460B-9C59-FA3289466EA0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B903B81-56EA-48A8-8BC8-1998E041A70B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86E8F7-B077-442E-8B7C-22F38488D9D1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CFAA24-B5FC-47BD-AE28-CFE941263F6A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9D8105-E332-485F-8E59-2548EC7060E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9EC38C5-D3C7-4267-95D3-138BD6CE6BE4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0A187E-62D8-4EE4-AF67-C8B96747345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3D1AB4B-1D41-431E-9AAD-56F019035924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C7BB22E-CEB9-48EF-807C-4F92C9CFB298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843177-FDEE-4B98-B1DD-0C723B54E46E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0DBBA6C-AF71-434E-B730-62DC099FA105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B9A82B-89C9-469C-9B07-4CDBABF80C7E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CCDC92-32AF-45F2-8838-68610122AAC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标题占位符 1"/>
          <p:cNvSpPr>
            <a:spLocks noGrp="1"/>
          </p:cNvSpPr>
          <p:nvPr>
            <p:ph type="title"/>
          </p:nvPr>
        </p:nvSpPr>
        <p:spPr bwMode="auto">
          <a:xfrm>
            <a:off x="71438" y="60325"/>
            <a:ext cx="8229600" cy="5826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28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928688"/>
            <a:ext cx="8229600" cy="4525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FFCC9209-57F0-4A0E-AC67-7FFBD1B3B5D6}" type="datetimeFigureOut">
              <a:rPr lang="zh-CN" altLang="en-US"/>
              <a:pPr>
                <a:defRPr/>
              </a:pPr>
              <a:t>2014-08-18-Monday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B1BEB896-73FC-4402-88CC-12AEFE590C0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3200" kern="1200">
          <a:solidFill>
            <a:schemeClr val="tx1"/>
          </a:solidFill>
          <a:latin typeface="微软雅黑" pitchFamily="34" charset="-122"/>
          <a:ea typeface="微软雅黑" pitchFamily="34" charset="-122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微软雅黑" pitchFamily="34" charset="-122"/>
          <a:ea typeface="微软雅黑" pitchFamily="34" charset="-122"/>
        </a:defRPr>
      </a:lvl2pPr>
      <a:lvl3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微软雅黑" pitchFamily="34" charset="-122"/>
          <a:ea typeface="微软雅黑" pitchFamily="34" charset="-122"/>
        </a:defRPr>
      </a:lvl3pPr>
      <a:lvl4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微软雅黑" pitchFamily="34" charset="-122"/>
          <a:ea typeface="微软雅黑" pitchFamily="34" charset="-122"/>
        </a:defRPr>
      </a:lvl4pPr>
      <a:lvl5pPr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微软雅黑" pitchFamily="34" charset="-122"/>
          <a:ea typeface="微软雅黑" pitchFamily="34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微软雅黑" pitchFamily="34" charset="-122"/>
          <a:ea typeface="微软雅黑" pitchFamily="34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微软雅黑" pitchFamily="34" charset="-122"/>
          <a:ea typeface="微软雅黑" pitchFamily="34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微软雅黑" pitchFamily="34" charset="-122"/>
          <a:ea typeface="微软雅黑" pitchFamily="34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微软雅黑" pitchFamily="34" charset="-122"/>
          <a:ea typeface="微软雅黑" pitchFamily="34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kyfw.12306.cn/otn/leftTicket/init" TargetMode="Externa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programxulele.smartdot.com/devapp/devtools.nsf/dev-tools-unitTest-$?openform" TargetMode="Externa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://getfirebug.com/wiki/index.php/Command_Line_API" TargetMode="Externa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image" Target="../media/image30.jp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://getfirebug.com/wiki/index.php/Console_API#console.trace.28.29" TargetMode="Externa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887" y="54591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来</a:t>
            </a:r>
            <a:r>
              <a:rPr lang="en-US" altLang="zh-CN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…</a:t>
            </a:r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重新认识下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3728" y="1268759"/>
            <a:ext cx="7600950" cy="417195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251520" y="1124829"/>
            <a:ext cx="2952328" cy="4459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元素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网络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源码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时间</a:t>
            </a: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轴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分析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资源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检查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控制台</a:t>
            </a:r>
          </a:p>
        </p:txBody>
      </p:sp>
    </p:spTree>
    <p:extLst>
      <p:ext uri="{BB962C8B-B14F-4D97-AF65-F5344CB8AC3E}">
        <p14:creationId xmlns:p14="http://schemas.microsoft.com/office/powerpoint/2010/main" val="3825927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520" y="2114163"/>
            <a:ext cx="338437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Microsoft JhengHei UI Light" panose="020B0304030504040204" pitchFamily="34" charset="-122"/>
              <a:buChar char="-"/>
            </a:pPr>
            <a:r>
              <a:rPr lang="en-US" altLang="zh-CN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DOM</a:t>
            </a:r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操作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9272" y="2031036"/>
            <a:ext cx="3371850" cy="3181350"/>
          </a:xfrm>
          <a:prstGeom prst="rect">
            <a:avLst/>
          </a:prstGeom>
          <a:effectLst>
            <a:innerShdw blurRad="50800" dist="63500" dir="8100000">
              <a:prstClr val="black">
                <a:alpha val="29000"/>
              </a:prstClr>
            </a:innerShdw>
          </a:effectLst>
        </p:spPr>
      </p:pic>
      <p:sp>
        <p:nvSpPr>
          <p:cNvPr id="4" name="文本框 3"/>
          <p:cNvSpPr txBox="1"/>
          <p:nvPr/>
        </p:nvSpPr>
        <p:spPr>
          <a:xfrm>
            <a:off x="0" y="116632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元素面板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7850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6962" y="1713666"/>
            <a:ext cx="36004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样式操作</a:t>
            </a:r>
            <a:endParaRPr lang="en-US" altLang="zh-CN" sz="32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endParaRPr lang="en-US" altLang="zh-CN" sz="32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457200" indent="-457200">
              <a:buFont typeface="Microsoft JhengHei UI Light" panose="020B0304030504040204" pitchFamily="34" charset="-122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启用</a:t>
            </a:r>
            <a:r>
              <a:rPr lang="en-US" altLang="zh-CN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/</a:t>
            </a: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禁用属性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457200" indent="-457200">
              <a:buFont typeface="Microsoft JhengHei UI Light" panose="020B0304030504040204" pitchFamily="34" charset="-122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编辑现有的属性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457200" indent="-457200">
              <a:buFont typeface="Microsoft JhengHei UI Light" panose="020B0304030504040204" pitchFamily="34" charset="-122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链接到</a:t>
            </a:r>
            <a:r>
              <a:rPr lang="en-US" altLang="zh-CN" sz="2400" dirty="0" err="1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css</a:t>
            </a: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文件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116632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元素面板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5936" y="1713666"/>
            <a:ext cx="4076700" cy="2324100"/>
          </a:xfrm>
          <a:prstGeom prst="rect">
            <a:avLst/>
          </a:prstGeom>
          <a:effectLst>
            <a:innerShdw blurRad="25400" dist="63500" dir="8100000">
              <a:prstClr val="black">
                <a:alpha val="29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164829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79512" y="1447531"/>
            <a:ext cx="36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Microsoft JhengHei UI Light" panose="020B0304030504040204" pitchFamily="34" charset="-122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编辑源码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342900" indent="-342900">
              <a:buFont typeface="Microsoft JhengHei UI Light" panose="020B0304030504040204" pitchFamily="34" charset="-122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保存到本地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342900" indent="-342900">
              <a:buFont typeface="Microsoft JhengHei UI Light" panose="020B0304030504040204" pitchFamily="34" charset="-122"/>
              <a:buChar char="-"/>
            </a:pPr>
            <a:r>
              <a:rPr lang="en-US" altLang="zh-CN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{}</a:t>
            </a: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代码美化</a:t>
            </a:r>
            <a:endParaRPr lang="en-US" altLang="zh-CN" sz="24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0" y="116632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源码</a:t>
            </a:r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面板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3808" y="1418843"/>
            <a:ext cx="5210175" cy="3209925"/>
          </a:xfrm>
          <a:prstGeom prst="rect">
            <a:avLst/>
          </a:prstGeom>
          <a:effectLst>
            <a:innerShdw blurRad="25400" dist="63500" dir="8100000">
              <a:prstClr val="black">
                <a:alpha val="29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5995520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23681" y="1516638"/>
            <a:ext cx="3600400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调试</a:t>
            </a:r>
            <a:endParaRPr lang="en-US" altLang="zh-CN" sz="32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endParaRPr lang="en-US" altLang="zh-CN" sz="32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342900" indent="-342900">
              <a:buFont typeface="Microsoft JhengHei UI Light" panose="020B0304030504040204" pitchFamily="34" charset="-122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和页面交互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342900" indent="-342900">
              <a:buFont typeface="Microsoft JhengHei UI Light" panose="020B0304030504040204" pitchFamily="34" charset="-122"/>
              <a:buChar char="-"/>
            </a:pPr>
            <a:r>
              <a:rPr lang="zh-CN" altLang="en-US" sz="2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预</a:t>
            </a: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览</a:t>
            </a:r>
            <a:r>
              <a:rPr lang="en-US" altLang="zh-CN" sz="2400" dirty="0" err="1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js</a:t>
            </a: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对象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342900" indent="-342900">
              <a:buFont typeface="Microsoft JhengHei UI Light" panose="020B0304030504040204" pitchFamily="34" charset="-122"/>
              <a:buChar char="-"/>
            </a:pPr>
            <a:r>
              <a:rPr lang="en-US" altLang="zh-CN" sz="2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c</a:t>
            </a:r>
            <a:r>
              <a:rPr lang="en-US" altLang="zh-CN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onsole.log(console)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0" y="116632"/>
            <a:ext cx="482453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控制台面板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8125" y="1516638"/>
            <a:ext cx="5095875" cy="1866900"/>
          </a:xfrm>
          <a:prstGeom prst="rect">
            <a:avLst/>
          </a:prstGeom>
          <a:effectLst>
            <a:innerShdw blurRad="114300">
              <a:prstClr val="black"/>
            </a:innerShdw>
          </a:effectLst>
        </p:spPr>
      </p:pic>
    </p:spTree>
    <p:extLst>
      <p:ext uri="{BB962C8B-B14F-4D97-AF65-F5344CB8AC3E}">
        <p14:creationId xmlns:p14="http://schemas.microsoft.com/office/powerpoint/2010/main" val="1392998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3608" y="2996952"/>
            <a:ext cx="7056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常用的技巧有哪些？</a:t>
            </a: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14747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150" y="0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实时</a:t>
            </a:r>
            <a:r>
              <a:rPr lang="en-US" altLang="zh-CN" sz="3200" dirty="0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DOM</a:t>
            </a:r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编辑，真正的所见即所得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700808"/>
            <a:ext cx="85344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2902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832" y="35509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切换元素状态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518" y="1844824"/>
            <a:ext cx="6619875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69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1832" y="35509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查看生效的</a:t>
            </a:r>
            <a:r>
              <a:rPr lang="en-US" altLang="zh-CN" sz="3200" dirty="0" err="1" smtClean="0">
                <a:latin typeface="Segoe UI Semilight" panose="020B0402040204020203" pitchFamily="34" charset="0"/>
                <a:ea typeface="Microsoft JhengHei UI Light" panose="020B0304030504040204" pitchFamily="34" charset="-122"/>
                <a:cs typeface="Segoe UI Semilight" panose="020B0402040204020203" pitchFamily="34" charset="0"/>
              </a:rPr>
              <a:t>css</a:t>
            </a:r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行</a:t>
            </a:r>
            <a:r>
              <a:rPr lang="en-US" altLang="zh-CN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/</a:t>
            </a:r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文件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68760"/>
            <a:ext cx="9144000" cy="4285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92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0" y="0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切换颜色定义类型</a:t>
            </a:r>
            <a:r>
              <a:rPr lang="en-US" altLang="zh-CN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&amp;</a:t>
            </a:r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选取颜色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916832"/>
            <a:ext cx="6677025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80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extBox 6"/>
          <p:cNvSpPr txBox="1">
            <a:spLocks noChangeArrowheads="1"/>
          </p:cNvSpPr>
          <p:nvPr/>
        </p:nvSpPr>
        <p:spPr bwMode="auto">
          <a:xfrm>
            <a:off x="1209517" y="3214688"/>
            <a:ext cx="6566221" cy="76944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4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浏览器开发工具使用技巧</a:t>
            </a:r>
            <a:endParaRPr lang="zh-CN" altLang="en-US" sz="44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14340" name="TextBox 7"/>
          <p:cNvSpPr txBox="1">
            <a:spLocks noChangeArrowheads="1"/>
          </p:cNvSpPr>
          <p:nvPr/>
        </p:nvSpPr>
        <p:spPr bwMode="auto">
          <a:xfrm>
            <a:off x="6156325" y="4643438"/>
            <a:ext cx="2064989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主讲人：许乐乐</a:t>
            </a:r>
            <a:endParaRPr lang="zh-CN" altLang="en-US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r>
              <a:rPr lang="zh-CN" altLang="en-US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时   间</a:t>
            </a:r>
            <a:r>
              <a:rPr lang="zh-CN" altLang="en-US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：</a:t>
            </a:r>
            <a:r>
              <a:rPr lang="en-US" altLang="zh-CN" dirty="0" smtClean="0">
                <a:latin typeface="Segoe UI Light" panose="020B0502040204020203" pitchFamily="34" charset="0"/>
                <a:ea typeface="微软雅黑" pitchFamily="34" charset="-122"/>
                <a:cs typeface="Segoe UI Light" panose="020B0502040204020203" pitchFamily="34" charset="0"/>
              </a:rPr>
              <a:t>2014.08.18</a:t>
            </a:r>
          </a:p>
          <a:p>
            <a:r>
              <a:rPr lang="zh-CN" altLang="en-US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地   点：北京</a:t>
            </a:r>
            <a:endParaRPr lang="zh-CN" altLang="en-US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633" y="-23097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{}beauty </a:t>
            </a:r>
            <a:r>
              <a:rPr lang="en-US" altLang="zh-CN" sz="3200" dirty="0" err="1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javascript</a:t>
            </a:r>
            <a:endParaRPr lang="zh-CN" altLang="en-US" sz="3200" dirty="0">
              <a:latin typeface="Segoe UI Light" panose="020B0502040204020203" pitchFamily="34" charset="0"/>
              <a:ea typeface="Microsoft JhengHei UI Light" panose="020B0304030504040204" pitchFamily="34" charset="-122"/>
              <a:cs typeface="Segoe UI Light" panose="020B0502040204020203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592622"/>
            <a:ext cx="5105400" cy="33337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2636912"/>
            <a:ext cx="5067300" cy="313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07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5863" y="-23097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编辑</a:t>
            </a:r>
            <a:r>
              <a:rPr lang="en-US" altLang="zh-CN" sz="3200" dirty="0" err="1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javascript</a:t>
            </a:r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文件生效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621433"/>
            <a:ext cx="6029325" cy="317182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3848" y="3717032"/>
            <a:ext cx="4838700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1321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074" y="4199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但是 以下不支持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67744" y="2492896"/>
            <a:ext cx="73448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页面中</a:t>
            </a:r>
            <a:r>
              <a:rPr lang="en-US" altLang="zh-CN" sz="3600" dirty="0" err="1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js</a:t>
            </a: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的修改</a:t>
            </a:r>
            <a:endParaRPr lang="en-US" altLang="zh-CN" sz="36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经过了</a:t>
            </a:r>
            <a:r>
              <a:rPr lang="en-US" altLang="zh-CN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{}</a:t>
            </a:r>
            <a:r>
              <a:rPr lang="en-US" altLang="zh-CN" sz="3600" dirty="0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pretty print</a:t>
            </a:r>
            <a:endParaRPr lang="zh-CN" altLang="en-US" sz="3600" dirty="0">
              <a:latin typeface="Segoe UI Light" panose="020B0502040204020203" pitchFamily="34" charset="0"/>
              <a:ea typeface="Microsoft JhengHei UI Light" panose="020B0304030504040204" pitchFamily="34" charset="-122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5916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99592" y="2204864"/>
            <a:ext cx="734481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问题又来了：</a:t>
            </a:r>
            <a:endParaRPr lang="en-US" altLang="zh-CN" sz="2400" dirty="0" smtClean="0">
              <a:latin typeface="Segoe UI Light" panose="020B0502040204020203" pitchFamily="34" charset="0"/>
              <a:ea typeface="Microsoft JhengHei UI Light" panose="020B0304030504040204" pitchFamily="34" charset="-122"/>
              <a:cs typeface="Segoe UI Light" panose="020B0502040204020203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4000" dirty="0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怎么查看源码编码过的中文？</a:t>
            </a:r>
            <a:endParaRPr lang="zh-CN" altLang="en-US" sz="4000" dirty="0">
              <a:latin typeface="Segoe UI Light" panose="020B0502040204020203" pitchFamily="34" charset="0"/>
              <a:ea typeface="Microsoft JhengHei UI Light" panose="020B0304030504040204" pitchFamily="34" charset="-122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695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196752"/>
            <a:ext cx="9144000" cy="4749628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-26640" y="0"/>
            <a:ext cx="48965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查看编码过的中文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235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3795" y="0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修改变量 实时生效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987824" y="3284984"/>
            <a:ext cx="63367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u="sng" dirty="0" smtClean="0">
                <a:solidFill>
                  <a:srgbClr val="FF0000"/>
                </a:solidFill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  <a:hlinkClick r:id="rId2"/>
              </a:rPr>
              <a:t>12306</a:t>
            </a:r>
            <a:r>
              <a:rPr lang="zh-CN" altLang="en-US" sz="4000" u="sng" dirty="0">
                <a:solidFill>
                  <a:srgbClr val="FF0000"/>
                </a:solidFill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  <a:hlinkClick r:id="rId2"/>
              </a:rPr>
              <a:t>看看</a:t>
            </a:r>
            <a:endParaRPr lang="zh-CN" altLang="en-US" sz="4000" u="sng" dirty="0">
              <a:solidFill>
                <a:srgbClr val="FF0000"/>
              </a:solidFill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7876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1973" y="21616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自建</a:t>
            </a:r>
            <a:r>
              <a:rPr lang="en-US" altLang="zh-CN" sz="3200" dirty="0" err="1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javascript</a:t>
            </a:r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文件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626916"/>
            <a:ext cx="4867275" cy="265747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731" y="3140968"/>
            <a:ext cx="6657975" cy="2600325"/>
          </a:xfrm>
          <a:prstGeom prst="rect">
            <a:avLst/>
          </a:prstGeom>
        </p:spPr>
      </p:pic>
      <p:sp>
        <p:nvSpPr>
          <p:cNvPr id="5" name="下箭头 4"/>
          <p:cNvSpPr/>
          <p:nvPr/>
        </p:nvSpPr>
        <p:spPr>
          <a:xfrm>
            <a:off x="3550365" y="2420888"/>
            <a:ext cx="229547" cy="648072"/>
          </a:xfrm>
          <a:prstGeom prst="down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6649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600" y="0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查看元素绑定了哪些事件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988840"/>
            <a:ext cx="821055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132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0" y="-9449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元素引用之</a:t>
            </a:r>
            <a:r>
              <a:rPr lang="en-US" altLang="zh-CN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$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707904" y="3068960"/>
            <a:ext cx="14686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dirty="0" smtClean="0">
                <a:latin typeface="Segoe UI Light" panose="020B0502040204020203" pitchFamily="34" charset="0"/>
                <a:cs typeface="Segoe UI Light" panose="020B0502040204020203" pitchFamily="34" charset="0"/>
                <a:hlinkClick r:id="rId2"/>
              </a:rPr>
              <a:t>demo</a:t>
            </a:r>
            <a:endParaRPr lang="zh-CN" altLang="en-US" sz="40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0037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0" y="-9449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元素引用之</a:t>
            </a:r>
            <a:r>
              <a:rPr lang="en-US" altLang="zh-CN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$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9512" y="1124744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然后 一起来了解下</a:t>
            </a:r>
            <a:endParaRPr lang="zh-CN" altLang="en-US" sz="24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06683" y="2420888"/>
            <a:ext cx="7570047" cy="1689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不</a:t>
            </a:r>
            <a:r>
              <a:rPr lang="zh-CN" altLang="en-US" sz="2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依赖</a:t>
            </a:r>
            <a:r>
              <a:rPr lang="en-US" altLang="zh-CN" sz="24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Jquery</a:t>
            </a:r>
            <a:endParaRPr lang="en-US" altLang="zh-CN" sz="24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对选择（过）的元素生效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en-US" altLang="zh-CN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$0</a:t>
            </a: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最后选择的元素，</a:t>
            </a:r>
            <a:r>
              <a:rPr lang="en-US" altLang="zh-CN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$1</a:t>
            </a: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倒数第二个选择的元素</a:t>
            </a:r>
            <a:r>
              <a:rPr lang="en-US" altLang="zh-CN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…</a:t>
            </a:r>
            <a:endParaRPr lang="zh-CN" altLang="en-US" sz="24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0047" y="5373216"/>
            <a:ext cx="74888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Segoe UI Semilight" panose="020B0402040204020203" pitchFamily="34" charset="0"/>
                <a:cs typeface="Segoe UI Semilight" panose="020B0402040204020203" pitchFamily="34" charset="0"/>
                <a:hlinkClick r:id="rId2"/>
              </a:rPr>
              <a:t>http://getfirebug.com/wiki/index.php/Command_Line_API</a:t>
            </a:r>
            <a:endParaRPr lang="zh-CN" altLang="en-US" sz="2000" dirty="0">
              <a:latin typeface="Segoe UI Semilight" panose="020B0402040204020203" pitchFamily="34" charset="0"/>
              <a:cs typeface="Segoe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168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11560" y="1484784"/>
            <a:ext cx="76328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为什么要用浏览器开发</a:t>
            </a:r>
            <a:r>
              <a:rPr lang="zh-CN" altLang="en-US" sz="360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者工具？</a:t>
            </a:r>
            <a:endParaRPr lang="en-US" altLang="zh-CN" sz="36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有哪些功能？</a:t>
            </a:r>
            <a:endParaRPr lang="en-US" altLang="zh-CN" sz="36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怎么用？</a:t>
            </a:r>
            <a:endParaRPr lang="zh-CN" altLang="en-US" sz="36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082" y="17846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保持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395536" y="2924944"/>
            <a:ext cx="838842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一个问题：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刷新页面，不想清空控制台，怎么办？</a:t>
            </a: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84521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082" y="17846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保持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916832"/>
            <a:ext cx="5172075" cy="2381250"/>
          </a:xfrm>
          <a:prstGeom prst="rect">
            <a:avLst/>
          </a:prstGeom>
          <a:effectLst>
            <a:innerShdw blurRad="114300">
              <a:prstClr val="black">
                <a:alpha val="57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202006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7504" y="0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执行环境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988840"/>
            <a:ext cx="4981575" cy="2162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962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763688" y="3212976"/>
            <a:ext cx="49685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怎么进行单步调试？</a:t>
            </a: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434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67544" y="1268760"/>
            <a:ext cx="49685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认识下</a:t>
            </a:r>
            <a:r>
              <a:rPr lang="en-US" altLang="zh-CN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debug</a:t>
            </a:r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栏</a:t>
            </a: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656" y="2276872"/>
            <a:ext cx="6886575" cy="2457450"/>
          </a:xfrm>
          <a:prstGeom prst="rect">
            <a:avLst/>
          </a:prstGeom>
          <a:effectLst>
            <a:innerShdw blurRad="114300">
              <a:prstClr val="black">
                <a:alpha val="51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1961117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95536" y="980728"/>
            <a:ext cx="49685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debugging</a:t>
            </a: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95536" y="1985228"/>
            <a:ext cx="3240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-"/>
            </a:pP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9992" y="980728"/>
            <a:ext cx="3848100" cy="457200"/>
          </a:xfrm>
          <a:prstGeom prst="rect">
            <a:avLst/>
          </a:prstGeom>
        </p:spPr>
      </p:pic>
      <p:sp>
        <p:nvSpPr>
          <p:cNvPr id="6" name="上箭头 5"/>
          <p:cNvSpPr/>
          <p:nvPr/>
        </p:nvSpPr>
        <p:spPr>
          <a:xfrm>
            <a:off x="5337969" y="1475606"/>
            <a:ext cx="484632" cy="978408"/>
          </a:xfrm>
          <a:prstGeom prst="upArrow">
            <a:avLst/>
          </a:prstGeom>
          <a:solidFill>
            <a:srgbClr val="FF0000"/>
          </a:solidFill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714" y="2454014"/>
            <a:ext cx="6886575" cy="245745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395536" y="2454014"/>
            <a:ext cx="3600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暂停</a:t>
            </a:r>
            <a:r>
              <a:rPr lang="en-US" altLang="zh-CN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/</a:t>
            </a: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继续，步过，步进，步出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忽略断点</a:t>
            </a:r>
            <a:endParaRPr lang="en-US" altLang="zh-CN" sz="24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-"/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异常时暂停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4666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0" y="0"/>
            <a:ext cx="4968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源代码中的</a:t>
            </a:r>
            <a:r>
              <a:rPr lang="en-US" altLang="zh-CN" sz="3200" dirty="0" smtClean="0">
                <a:latin typeface="Segoe UI Semilight" panose="020B0402040204020203" pitchFamily="34" charset="0"/>
                <a:ea typeface="Microsoft JhengHei UI Light" panose="020B0304030504040204" pitchFamily="34" charset="-122"/>
                <a:cs typeface="Segoe UI Semilight" panose="020B0402040204020203" pitchFamily="34" charset="0"/>
              </a:rPr>
              <a:t>debugger</a:t>
            </a:r>
            <a:endParaRPr lang="zh-CN" altLang="en-US" sz="3200" dirty="0">
              <a:latin typeface="Segoe UI Semilight" panose="020B0402040204020203" pitchFamily="34" charset="0"/>
              <a:ea typeface="Microsoft JhengHei UI Light" panose="020B0304030504040204" pitchFamily="34" charset="-122"/>
              <a:cs typeface="Segoe UI Semilight" panose="020B0402040204020203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692696"/>
            <a:ext cx="9144000" cy="3515787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2132856"/>
            <a:ext cx="9144000" cy="3628724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>
            <a:off x="755576" y="980728"/>
            <a:ext cx="792088" cy="4032448"/>
          </a:xfrm>
          <a:prstGeom prst="straightConnector1">
            <a:avLst/>
          </a:prstGeom>
          <a:ln w="158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16344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95536" y="908720"/>
            <a:ext cx="7056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禁用浏览器缓存</a:t>
            </a: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844824"/>
            <a:ext cx="7010400" cy="158115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224" y="2420888"/>
            <a:ext cx="6057900" cy="4181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4041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67544" y="980728"/>
            <a:ext cx="7056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查找</a:t>
            </a: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11560" y="2204864"/>
            <a:ext cx="7632848" cy="2487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en-US" altLang="zh-CN" sz="3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Ctrl+Shift+F</a:t>
            </a:r>
            <a:r>
              <a:rPr lang="zh-CN" altLang="en-US" dirty="0" smtClean="0"/>
              <a:t> </a:t>
            </a: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查找代码</a:t>
            </a:r>
            <a:endParaRPr lang="en-US" altLang="zh-CN" sz="36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en-US" altLang="zh-CN" sz="3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Ctrl+Shift+O</a:t>
            </a:r>
            <a:r>
              <a:rPr lang="en-US" altLang="zh-CN" dirty="0" smtClean="0"/>
              <a:t> </a:t>
            </a: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查找申明和定义</a:t>
            </a:r>
            <a:endParaRPr lang="en-US" altLang="zh-CN" sz="36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en-US" altLang="zh-CN" sz="3600" dirty="0" err="1" smtClean="0">
                <a:latin typeface="Segoe UI Light" panose="020B0502040204020203" pitchFamily="34" charset="0"/>
                <a:cs typeface="Segoe UI Light" panose="020B0502040204020203" pitchFamily="34" charset="0"/>
              </a:rPr>
              <a:t>Ctrl+O</a:t>
            </a:r>
            <a:r>
              <a:rPr lang="en-US" altLang="zh-CN" dirty="0" smtClean="0"/>
              <a:t> </a:t>
            </a: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查找文件</a:t>
            </a:r>
            <a:endParaRPr lang="zh-CN" altLang="en-US" sz="36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10809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11760" y="3356992"/>
            <a:ext cx="7056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了不起的</a:t>
            </a:r>
            <a:r>
              <a:rPr lang="en-US" altLang="zh-CN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console</a:t>
            </a: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3575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3608" y="2492896"/>
            <a:ext cx="70567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想象下：</a:t>
            </a:r>
            <a:endParaRPr lang="en-US" altLang="zh-CN" sz="24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如果没有浏览器开发者工具？</a:t>
            </a: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7820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907704" y="2492896"/>
            <a:ext cx="705678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Microsoft JhengHei UI Light" panose="020B0304030504040204" pitchFamily="34" charset="-122"/>
              <a:buChar char="-"/>
            </a:pPr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排</a:t>
            </a:r>
            <a:r>
              <a:rPr lang="zh-CN" altLang="en-US" sz="40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查</a:t>
            </a:r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出错信息</a:t>
            </a:r>
            <a:endParaRPr lang="en-US" altLang="zh-CN" sz="40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571500" indent="-571500">
              <a:buFont typeface="Microsoft JhengHei UI Light" panose="020B0304030504040204" pitchFamily="34" charset="-122"/>
              <a:buChar char="-"/>
            </a:pPr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修改内存中内容</a:t>
            </a:r>
            <a:endParaRPr lang="en-US" altLang="zh-CN" sz="40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571500" indent="-571500">
              <a:buFont typeface="Microsoft JhengHei UI Light" panose="020B0304030504040204" pitchFamily="34" charset="-122"/>
              <a:buChar char="-"/>
            </a:pPr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单元测试（运行代码片段）</a:t>
            </a:r>
            <a:endParaRPr lang="en-US" altLang="zh-CN" sz="40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571500" indent="-571500">
              <a:buFont typeface="Microsoft JhengHei UI Light" panose="020B0304030504040204" pitchFamily="34" charset="-122"/>
              <a:buChar char="-"/>
            </a:pP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0" y="0"/>
            <a:ext cx="47525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latin typeface="Segoe UI Semilight" panose="020B0402040204020203" pitchFamily="34" charset="0"/>
                <a:cs typeface="Segoe UI Semilight" panose="020B0402040204020203" pitchFamily="34" charset="0"/>
              </a:rPr>
              <a:t>console</a:t>
            </a:r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的妙用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0522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5072" y="0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常用方法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032849"/>
              </p:ext>
            </p:extLst>
          </p:nvPr>
        </p:nvGraphicFramePr>
        <p:xfrm>
          <a:off x="1043608" y="1533814"/>
          <a:ext cx="7128792" cy="3078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64396"/>
                <a:gridCol w="3564396"/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Microsoft JhengHei UI Light" panose="020B0304030504040204" pitchFamily="34" charset="-122"/>
                          <a:ea typeface="Microsoft JhengHei UI Light" panose="020B0304030504040204" pitchFamily="34" charset="-122"/>
                          <a:cs typeface="Microsoft JhengHei UI Light" panose="020B0304030504040204" pitchFamily="34" charset="-122"/>
                        </a:rPr>
                        <a:t>方法名</a:t>
                      </a:r>
                      <a:endParaRPr lang="zh-CN" altLang="en-US" sz="2000" dirty="0">
                        <a:latin typeface="Microsoft JhengHei UI Light" panose="020B0304030504040204" pitchFamily="34" charset="-122"/>
                        <a:ea typeface="Microsoft JhengHei UI Light" panose="020B0304030504040204" pitchFamily="34" charset="-122"/>
                        <a:cs typeface="Microsoft JhengHei UI Light" panose="020B030403050404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Microsoft JhengHei UI Light" panose="020B0304030504040204" pitchFamily="34" charset="-122"/>
                          <a:ea typeface="Microsoft JhengHei UI Light" panose="020B0304030504040204" pitchFamily="34" charset="-122"/>
                          <a:cs typeface="Microsoft JhengHei UI Light" panose="020B0304030504040204" pitchFamily="34" charset="-122"/>
                        </a:rPr>
                        <a:t>作用简介</a:t>
                      </a:r>
                      <a:endParaRPr lang="zh-CN" altLang="en-US" sz="2000" dirty="0">
                        <a:latin typeface="Microsoft JhengHei UI Light" panose="020B0304030504040204" pitchFamily="34" charset="-122"/>
                        <a:ea typeface="Microsoft JhengHei UI Light" panose="020B0304030504040204" pitchFamily="34" charset="-122"/>
                        <a:cs typeface="Microsoft JhengHei UI Light" panose="020B030403050404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sz="2000" dirty="0" smtClean="0">
                          <a:latin typeface="Segoe UI Semilight" panose="020B0402040204020203" pitchFamily="34" charset="0"/>
                          <a:cs typeface="Segoe UI Semilight" panose="020B0402040204020203" pitchFamily="34" charset="0"/>
                        </a:rPr>
                        <a:t>console.log</a:t>
                      </a:r>
                      <a:endParaRPr lang="zh-CN" altLang="en-US" sz="2000" dirty="0">
                        <a:latin typeface="Segoe UI Semilight" panose="020B0402040204020203" pitchFamily="34" charset="0"/>
                        <a:cs typeface="Segoe UI Semilight" panose="020B04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sz="2000" dirty="0" smtClean="0">
                          <a:latin typeface="Microsoft JhengHei UI Light" panose="020B0304030504040204" pitchFamily="34" charset="-122"/>
                          <a:ea typeface="Microsoft JhengHei UI Light" panose="020B0304030504040204" pitchFamily="34" charset="-122"/>
                          <a:cs typeface="Microsoft JhengHei UI Light" panose="020B0304030504040204" pitchFamily="34" charset="-122"/>
                        </a:rPr>
                        <a:t>输出，支持多参，对象等</a:t>
                      </a:r>
                      <a:endParaRPr lang="zh-CN" altLang="en-US" sz="2000" dirty="0">
                        <a:latin typeface="Microsoft JhengHei UI Light" panose="020B0304030504040204" pitchFamily="34" charset="-122"/>
                        <a:ea typeface="Microsoft JhengHei UI Light" panose="020B0304030504040204" pitchFamily="34" charset="-122"/>
                        <a:cs typeface="Microsoft JhengHei UI Light" panose="020B030403050404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2000" kern="1200" dirty="0" err="1" smtClean="0">
                          <a:solidFill>
                            <a:schemeClr val="dk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console.warn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2000" kern="1200" dirty="0" smtClean="0">
                          <a:solidFill>
                            <a:schemeClr val="dk1"/>
                          </a:solidFill>
                          <a:latin typeface="Microsoft JhengHei UI Light" panose="020B0304030504040204" pitchFamily="34" charset="-122"/>
                          <a:ea typeface="Microsoft JhengHei UI Light" panose="020B0304030504040204" pitchFamily="34" charset="-122"/>
                          <a:cs typeface="Microsoft JhengHei UI Light" panose="020B0304030504040204" pitchFamily="34" charset="-122"/>
                        </a:rPr>
                        <a:t>输出警告，带感叹号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Microsoft JhengHei UI Light" panose="020B0304030504040204" pitchFamily="34" charset="-122"/>
                        <a:ea typeface="Microsoft JhengHei UI Light" panose="020B0304030504040204" pitchFamily="34" charset="-122"/>
                        <a:cs typeface="Microsoft JhengHei UI Light" panose="020B030403050404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2000" kern="1200" dirty="0" err="1" smtClean="0">
                          <a:solidFill>
                            <a:schemeClr val="dk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console.error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2000" kern="1200" dirty="0" smtClean="0">
                          <a:solidFill>
                            <a:schemeClr val="dk1"/>
                          </a:solidFill>
                          <a:latin typeface="Microsoft JhengHei UI Light" panose="020B0304030504040204" pitchFamily="34" charset="-122"/>
                          <a:ea typeface="Microsoft JhengHei UI Light" panose="020B0304030504040204" pitchFamily="34" charset="-122"/>
                          <a:cs typeface="Microsoft JhengHei UI Light" panose="020B0304030504040204" pitchFamily="34" charset="-122"/>
                        </a:rPr>
                        <a:t>输出错误信息，带小红叉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Microsoft JhengHei UI Light" panose="020B0304030504040204" pitchFamily="34" charset="-122"/>
                        <a:ea typeface="Microsoft JhengHei UI Light" panose="020B0304030504040204" pitchFamily="34" charset="-122"/>
                        <a:cs typeface="Microsoft JhengHei UI Light" panose="020B030403050404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2000" kern="1200" dirty="0" err="1" smtClean="0">
                          <a:solidFill>
                            <a:schemeClr val="dk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console.time</a:t>
                      </a:r>
                      <a:r>
                        <a:rPr lang="en-US" altLang="zh-CN" sz="2000" kern="1200" dirty="0" smtClean="0">
                          <a:solidFill>
                            <a:schemeClr val="dk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/</a:t>
                      </a:r>
                      <a:r>
                        <a:rPr lang="en-US" altLang="zh-CN" sz="2000" kern="1200" dirty="0" err="1" smtClean="0">
                          <a:solidFill>
                            <a:schemeClr val="dk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console.timeEnd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2000" kern="1200" dirty="0" smtClean="0">
                          <a:solidFill>
                            <a:schemeClr val="dk1"/>
                          </a:solidFill>
                          <a:latin typeface="Microsoft JhengHei UI Light" panose="020B0304030504040204" pitchFamily="34" charset="-122"/>
                          <a:ea typeface="Microsoft JhengHei UI Light" panose="020B0304030504040204" pitchFamily="34" charset="-122"/>
                          <a:cs typeface="Microsoft JhengHei UI Light" panose="020B0304030504040204" pitchFamily="34" charset="-122"/>
                        </a:rPr>
                        <a:t>算时间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Microsoft JhengHei UI Light" panose="020B0304030504040204" pitchFamily="34" charset="-122"/>
                        <a:ea typeface="Microsoft JhengHei UI Light" panose="020B0304030504040204" pitchFamily="34" charset="-122"/>
                        <a:cs typeface="Microsoft JhengHei UI Light" panose="020B030403050404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2000" kern="1200" dirty="0" err="1" smtClean="0">
                          <a:solidFill>
                            <a:schemeClr val="dk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console.dir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2000" kern="1200" dirty="0" smtClean="0">
                          <a:solidFill>
                            <a:schemeClr val="dk1"/>
                          </a:solidFill>
                          <a:latin typeface="Microsoft JhengHei UI Light" panose="020B0304030504040204" pitchFamily="34" charset="-122"/>
                          <a:ea typeface="Microsoft JhengHei UI Light" panose="020B0304030504040204" pitchFamily="34" charset="-122"/>
                          <a:cs typeface="Microsoft JhengHei UI Light" panose="020B0304030504040204" pitchFamily="34" charset="-122"/>
                        </a:rPr>
                        <a:t>显示对象所有属性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Microsoft JhengHei UI Light" panose="020B0304030504040204" pitchFamily="34" charset="-122"/>
                        <a:ea typeface="Microsoft JhengHei UI Light" panose="020B0304030504040204" pitchFamily="34" charset="-122"/>
                        <a:cs typeface="Microsoft JhengHei UI Light" panose="020B0304030504040204" pitchFamily="34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2000" kern="1200" dirty="0" err="1" smtClean="0">
                          <a:solidFill>
                            <a:schemeClr val="dk1"/>
                          </a:solidFill>
                          <a:latin typeface="Segoe UI Semilight" panose="020B0402040204020203" pitchFamily="34" charset="0"/>
                          <a:ea typeface="+mn-ea"/>
                          <a:cs typeface="Segoe UI Semilight" panose="020B0402040204020203" pitchFamily="34" charset="0"/>
                        </a:rPr>
                        <a:t>console.table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Segoe UI Semilight" panose="020B0402040204020203" pitchFamily="34" charset="0"/>
                        <a:ea typeface="+mn-ea"/>
                        <a:cs typeface="Segoe UI Semilight" panose="020B0402040204020203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2000" kern="1200" dirty="0" smtClean="0">
                          <a:solidFill>
                            <a:schemeClr val="dk1"/>
                          </a:solidFill>
                          <a:latin typeface="Microsoft JhengHei UI Light" panose="020B0304030504040204" pitchFamily="34" charset="-122"/>
                          <a:ea typeface="Microsoft JhengHei UI Light" panose="020B0304030504040204" pitchFamily="34" charset="-122"/>
                          <a:cs typeface="Microsoft JhengHei UI Light" panose="020B0304030504040204" pitchFamily="34" charset="-122"/>
                        </a:rPr>
                        <a:t>以表格的形式输出数组或者对象</a:t>
                      </a:r>
                      <a:endParaRPr lang="zh-CN" altLang="en-US" sz="2000" kern="1200" dirty="0">
                        <a:solidFill>
                          <a:schemeClr val="dk1"/>
                        </a:solidFill>
                        <a:latin typeface="Microsoft JhengHei UI Light" panose="020B0304030504040204" pitchFamily="34" charset="-122"/>
                        <a:ea typeface="Microsoft JhengHei UI Light" panose="020B0304030504040204" pitchFamily="34" charset="-122"/>
                        <a:cs typeface="Microsoft JhengHei UI Light" panose="020B0304030504040204" pitchFamily="34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文本框 3"/>
          <p:cNvSpPr txBox="1"/>
          <p:nvPr/>
        </p:nvSpPr>
        <p:spPr>
          <a:xfrm>
            <a:off x="1045928" y="980728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/>
              <a:t>可以做个</a:t>
            </a:r>
            <a:r>
              <a:rPr lang="en-US" altLang="zh-CN" dirty="0" smtClean="0"/>
              <a:t>demo</a:t>
            </a:r>
            <a:r>
              <a:rPr lang="zh-CN" altLang="en-US" dirty="0" smtClean="0"/>
              <a:t>都试试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043608" y="5661248"/>
            <a:ext cx="7704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hlinkClick r:id="rId2"/>
              </a:rPr>
              <a:t>http</a:t>
            </a:r>
            <a:r>
              <a:rPr lang="en-US" altLang="zh-CN" dirty="0">
                <a:hlinkClick r:id="rId2"/>
              </a:rPr>
              <a:t>://getfirebug.com/wiki/index.php/Console_API#console.trace.28.29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043608" y="5291916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更多请查看：</a:t>
            </a:r>
            <a:endParaRPr lang="zh-CN" altLang="en-US" sz="2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9968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4056" y="30896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网络面板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9512" y="2132856"/>
            <a:ext cx="5893216" cy="1423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展现网络的发送和请求</a:t>
            </a:r>
            <a:endParaRPr lang="en-US" altLang="zh-CN" sz="20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查看下载的所有资源文件</a:t>
            </a:r>
            <a:endParaRPr lang="en-US" altLang="zh-CN" sz="20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可以结合时间轴面板进行性能分析</a:t>
            </a:r>
            <a:endParaRPr lang="zh-CN" altLang="en-US" sz="2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5493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-23960" y="32040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时间</a:t>
            </a:r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轴面板，分析面板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56880" y="2564904"/>
            <a:ext cx="7911140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从页面的加载，脚本计算，渲染，显示等方面提供网页的性能分析</a:t>
            </a:r>
            <a:endParaRPr lang="en-US" altLang="zh-CN" sz="2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可以看到消耗的时间和内存</a:t>
            </a:r>
            <a:endParaRPr lang="en-US" altLang="zh-CN" sz="2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比较少用</a:t>
            </a:r>
            <a:endParaRPr lang="en-US" altLang="zh-CN" sz="20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7417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-34256" y="0"/>
            <a:ext cx="70567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检查面板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51520" y="2276872"/>
            <a:ext cx="6048672" cy="14235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帮助检查网页性能</a:t>
            </a:r>
            <a:endParaRPr lang="en-US" altLang="zh-CN" sz="20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可以生成性能报告</a:t>
            </a:r>
            <a:endParaRPr lang="en-US" altLang="zh-CN" sz="20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-"/>
            </a:pPr>
            <a:r>
              <a:rPr lang="zh-CN" altLang="en-US" sz="2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提供优化建议</a:t>
            </a:r>
            <a:endParaRPr lang="zh-CN" altLang="en-US" sz="2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50144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187624" y="3068960"/>
            <a:ext cx="676875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拿个网页当个示例，</a:t>
            </a:r>
            <a:r>
              <a:rPr lang="zh-CN" altLang="en-US" sz="400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来看看？</a:t>
            </a: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05966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0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1560" y="836712"/>
            <a:ext cx="705678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Font typeface="Microsoft JhengHei UI Light" panose="020B0304030504040204" pitchFamily="34" charset="-122"/>
              <a:buChar char="-"/>
            </a:pP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难以查看层次化的</a:t>
            </a:r>
            <a:r>
              <a:rPr lang="en-US" altLang="zh-CN" sz="3600" dirty="0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DOM</a:t>
            </a:r>
          </a:p>
          <a:p>
            <a:pPr marL="571500" indent="-571500">
              <a:lnSpc>
                <a:spcPct val="150000"/>
              </a:lnSpc>
              <a:buFont typeface="Microsoft JhengHei UI Light" panose="020B0304030504040204" pitchFamily="34" charset="-122"/>
              <a:buChar char="-"/>
            </a:pPr>
            <a:r>
              <a:rPr lang="zh-CN" altLang="en-US" sz="3600" dirty="0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为哪个</a:t>
            </a:r>
            <a:r>
              <a:rPr lang="en-US" altLang="zh-CN" sz="3600" dirty="0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CSS</a:t>
            </a:r>
            <a:r>
              <a:rPr lang="zh-CN" altLang="en-US" sz="3600" dirty="0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生效而抓狂</a:t>
            </a:r>
            <a:endParaRPr lang="en-US" altLang="zh-CN" sz="3600" dirty="0" smtClean="0">
              <a:latin typeface="Segoe UI Light" panose="020B0502040204020203" pitchFamily="34" charset="0"/>
              <a:ea typeface="Microsoft JhengHei UI Light" panose="020B0304030504040204" pitchFamily="34" charset="-122"/>
              <a:cs typeface="Segoe UI Light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Microsoft JhengHei UI Light" panose="020B0304030504040204" pitchFamily="34" charset="-122"/>
              <a:buChar char="-"/>
            </a:pPr>
            <a:r>
              <a:rPr lang="zh-CN" altLang="en-US" sz="3600" dirty="0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分析网络请求</a:t>
            </a:r>
            <a:endParaRPr lang="en-US" altLang="zh-CN" sz="3600" dirty="0" smtClean="0">
              <a:latin typeface="Segoe UI Light" panose="020B0502040204020203" pitchFamily="34" charset="0"/>
              <a:ea typeface="Microsoft JhengHei UI Light" panose="020B0304030504040204" pitchFamily="34" charset="-122"/>
              <a:cs typeface="Segoe UI Light" panose="020B0502040204020203" pitchFamily="34" charset="0"/>
            </a:endParaRPr>
          </a:p>
          <a:p>
            <a:pPr marL="571500" indent="-571500">
              <a:lnSpc>
                <a:spcPct val="150000"/>
              </a:lnSpc>
              <a:buFont typeface="Microsoft JhengHei UI Light" panose="020B0304030504040204" pitchFamily="34" charset="-122"/>
              <a:buChar char="-"/>
            </a:pPr>
            <a:r>
              <a:rPr lang="en-US" altLang="zh-CN" sz="3600" dirty="0" smtClean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…</a:t>
            </a:r>
            <a:endParaRPr lang="zh-CN" altLang="en-US" sz="3600" dirty="0">
              <a:latin typeface="Segoe UI Light" panose="020B0502040204020203" pitchFamily="34" charset="0"/>
              <a:ea typeface="Microsoft JhengHei UI Light" panose="020B0304030504040204" pitchFamily="34" charset="-122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9225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0" y="23588"/>
            <a:ext cx="4968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很可能是这样的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8" name="流程图: 过程 7"/>
          <p:cNvSpPr/>
          <p:nvPr/>
        </p:nvSpPr>
        <p:spPr>
          <a:xfrm>
            <a:off x="3875670" y="1121737"/>
            <a:ext cx="1080120" cy="576064"/>
          </a:xfrm>
          <a:prstGeom prst="flowChartProcess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>
                <a:solidFill>
                  <a:prstClr val="white"/>
                </a:solidFill>
                <a:latin typeface="Segoe UI Light" panose="020B0502040204020203" pitchFamily="34" charset="0"/>
                <a:ea typeface="Microsoft JhengHei Light" panose="020B0304030504040204" pitchFamily="34" charset="-122"/>
                <a:cs typeface="Segoe UI Light" panose="020B0502040204020203" pitchFamily="34" charset="0"/>
              </a:rPr>
              <a:t>浏览器</a:t>
            </a:r>
            <a:endParaRPr lang="en-US" altLang="zh-CN" kern="0" dirty="0" smtClean="0">
              <a:solidFill>
                <a:prstClr val="white"/>
              </a:solidFill>
              <a:latin typeface="Segoe UI Light" panose="020B0502040204020203" pitchFamily="34" charset="0"/>
              <a:ea typeface="Microsoft JhengHei Light" panose="020B0304030504040204" pitchFamily="34" charset="-122"/>
              <a:cs typeface="Segoe UI Light" panose="020B0502040204020203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 smtClean="0">
                <a:solidFill>
                  <a:prstClr val="white"/>
                </a:solidFill>
                <a:latin typeface="Segoe UI Light" panose="020B0502040204020203" pitchFamily="34" charset="0"/>
                <a:ea typeface="Microsoft JhengHei Light" panose="020B0304030504040204" pitchFamily="34" charset="-122"/>
                <a:cs typeface="Segoe UI Light" panose="020B0502040204020203" pitchFamily="34" charset="0"/>
              </a:rPr>
              <a:t>载入</a:t>
            </a: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 pitchFamily="34" charset="0"/>
              <a:ea typeface="Microsoft JhengHei Light" panose="020B0304030504040204" pitchFamily="34" charset="-122"/>
              <a:cs typeface="Segoe UI Light" panose="020B0502040204020203" pitchFamily="34" charset="0"/>
            </a:endParaRPr>
          </a:p>
        </p:txBody>
      </p:sp>
      <p:sp>
        <p:nvSpPr>
          <p:cNvPr id="9" name="流程图: 过程 8"/>
          <p:cNvSpPr/>
          <p:nvPr/>
        </p:nvSpPr>
        <p:spPr>
          <a:xfrm>
            <a:off x="5930453" y="2389471"/>
            <a:ext cx="1080120" cy="576064"/>
          </a:xfrm>
          <a:prstGeom prst="flowChartProcess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 smtClean="0">
                <a:solidFill>
                  <a:prstClr val="white"/>
                </a:solidFill>
                <a:latin typeface="Segoe UI Light" panose="020B0502040204020203" pitchFamily="34" charset="0"/>
                <a:ea typeface="Microsoft JhengHei Light" panose="020B0304030504040204" pitchFamily="34" charset="-122"/>
                <a:cs typeface="Segoe UI Light" panose="020B0502040204020203" pitchFamily="34" charset="0"/>
              </a:rPr>
              <a:t>观察</a:t>
            </a: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 pitchFamily="34" charset="0"/>
              <a:ea typeface="Microsoft JhengHei Light" panose="020B0304030504040204" pitchFamily="34" charset="-122"/>
              <a:cs typeface="Segoe UI Light" panose="020B0502040204020203" pitchFamily="34" charset="0"/>
            </a:endParaRPr>
          </a:p>
        </p:txBody>
      </p:sp>
      <p:sp>
        <p:nvSpPr>
          <p:cNvPr id="10" name="流程图: 过程 9"/>
          <p:cNvSpPr/>
          <p:nvPr/>
        </p:nvSpPr>
        <p:spPr>
          <a:xfrm>
            <a:off x="5937901" y="3472843"/>
            <a:ext cx="1080120" cy="576064"/>
          </a:xfrm>
          <a:prstGeom prst="flowChartProcess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prstClr val="white"/>
                </a:solidFill>
                <a:latin typeface="Segoe UI Light" panose="020B0502040204020203" pitchFamily="34" charset="0"/>
                <a:ea typeface="Microsoft JhengHei Light" panose="020B0304030504040204" pitchFamily="34" charset="-122"/>
                <a:cs typeface="Segoe UI Light" panose="020B0502040204020203" pitchFamily="34" charset="0"/>
              </a:rPr>
              <a:t>不满意</a:t>
            </a: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 pitchFamily="34" charset="0"/>
              <a:ea typeface="Microsoft JhengHei Light" panose="020B0304030504040204" pitchFamily="34" charset="-122"/>
              <a:cs typeface="Segoe UI Light" panose="020B0502040204020203" pitchFamily="34" charset="0"/>
            </a:endParaRPr>
          </a:p>
        </p:txBody>
      </p:sp>
      <p:sp>
        <p:nvSpPr>
          <p:cNvPr id="11" name="流程图: 过程 10"/>
          <p:cNvSpPr/>
          <p:nvPr/>
        </p:nvSpPr>
        <p:spPr>
          <a:xfrm>
            <a:off x="1508272" y="3518707"/>
            <a:ext cx="1080120" cy="576064"/>
          </a:xfrm>
          <a:prstGeom prst="flowChartProcess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prstClr val="white"/>
                </a:solidFill>
                <a:latin typeface="Segoe UI Light" panose="020B0502040204020203" pitchFamily="34" charset="0"/>
                <a:ea typeface="Microsoft JhengHei Light" panose="020B0304030504040204" pitchFamily="34" charset="-122"/>
                <a:cs typeface="Segoe UI Light" panose="020B0502040204020203" pitchFamily="34" charset="0"/>
              </a:rPr>
              <a:t>保存</a:t>
            </a: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 pitchFamily="34" charset="0"/>
              <a:ea typeface="Microsoft JhengHei Light" panose="020B0304030504040204" pitchFamily="34" charset="-122"/>
              <a:cs typeface="Segoe UI Light" panose="020B0502040204020203" pitchFamily="34" charset="0"/>
            </a:endParaRPr>
          </a:p>
        </p:txBody>
      </p:sp>
      <p:sp>
        <p:nvSpPr>
          <p:cNvPr id="12" name="流程图: 过程 11"/>
          <p:cNvSpPr/>
          <p:nvPr/>
        </p:nvSpPr>
        <p:spPr>
          <a:xfrm>
            <a:off x="3875670" y="4813994"/>
            <a:ext cx="1080120" cy="576064"/>
          </a:xfrm>
          <a:prstGeom prst="flowChartProcess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dirty="0" smtClean="0">
                <a:solidFill>
                  <a:prstClr val="white"/>
                </a:solidFill>
                <a:latin typeface="Segoe UI Light" panose="020B0502040204020203" pitchFamily="34" charset="0"/>
                <a:ea typeface="Microsoft JhengHei Light" panose="020B0304030504040204" pitchFamily="34" charset="-122"/>
                <a:cs typeface="Segoe UI Light" panose="020B0502040204020203" pitchFamily="34" charset="0"/>
              </a:rPr>
              <a:t>我</a:t>
            </a:r>
            <a:r>
              <a:rPr lang="zh-CN" altLang="en-US" kern="0" noProof="0" dirty="0" smtClean="0">
                <a:solidFill>
                  <a:prstClr val="white"/>
                </a:solidFill>
                <a:latin typeface="Segoe UI Light" panose="020B0502040204020203" pitchFamily="34" charset="0"/>
                <a:ea typeface="Microsoft JhengHei Light" panose="020B0304030504040204" pitchFamily="34" charset="-122"/>
                <a:cs typeface="Segoe UI Light" panose="020B0502040204020203" pitchFamily="34" charset="0"/>
              </a:rPr>
              <a:t>改</a:t>
            </a: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 pitchFamily="34" charset="0"/>
              <a:ea typeface="Microsoft JhengHei Light" panose="020B0304030504040204" pitchFamily="34" charset="-122"/>
              <a:cs typeface="Segoe UI Light" panose="020B0502040204020203" pitchFamily="34" charset="0"/>
            </a:endParaRPr>
          </a:p>
        </p:txBody>
      </p:sp>
      <p:sp>
        <p:nvSpPr>
          <p:cNvPr id="13" name="流程图: 过程 12"/>
          <p:cNvSpPr/>
          <p:nvPr/>
        </p:nvSpPr>
        <p:spPr>
          <a:xfrm>
            <a:off x="1508272" y="2347107"/>
            <a:ext cx="1080120" cy="576064"/>
          </a:xfrm>
          <a:prstGeom prst="flowChartProcess">
            <a:avLst/>
          </a:prstGeom>
          <a:gradFill rotWithShape="1">
            <a:gsLst>
              <a:gs pos="0">
                <a:srgbClr val="A5A5A5">
                  <a:satMod val="103000"/>
                  <a:lumMod val="102000"/>
                  <a:tint val="94000"/>
                </a:srgbClr>
              </a:gs>
              <a:gs pos="50000">
                <a:srgbClr val="A5A5A5">
                  <a:satMod val="110000"/>
                  <a:lumMod val="100000"/>
                  <a:shade val="100000"/>
                </a:srgbClr>
              </a:gs>
              <a:gs pos="100000">
                <a:srgbClr val="A5A5A5">
                  <a:lumMod val="99000"/>
                  <a:satMod val="120000"/>
                  <a:shade val="78000"/>
                </a:srgb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kern="0" noProof="0" dirty="0">
                <a:solidFill>
                  <a:prstClr val="white"/>
                </a:solidFill>
                <a:latin typeface="Segoe UI Light" panose="020B0502040204020203" pitchFamily="34" charset="0"/>
                <a:ea typeface="Microsoft JhengHei Light" panose="020B0304030504040204" pitchFamily="34" charset="-122"/>
                <a:cs typeface="Segoe UI Light" panose="020B0502040204020203" pitchFamily="34" charset="0"/>
              </a:rPr>
              <a:t>刷新</a:t>
            </a: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 Light" panose="020B0502040204020203" pitchFamily="34" charset="0"/>
              <a:ea typeface="Microsoft JhengHei Light" panose="020B0304030504040204" pitchFamily="34" charset="-122"/>
              <a:cs typeface="Segoe UI Light" panose="020B0502040204020203" pitchFamily="34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55576" y="1851742"/>
            <a:ext cx="7416824" cy="2808311"/>
          </a:xfrm>
          <a:prstGeom prst="rect">
            <a:avLst/>
          </a:prstGeom>
          <a:noFill/>
          <a:ln w="12700">
            <a:solidFill>
              <a:schemeClr val="bg1">
                <a:lumMod val="50000"/>
              </a:schemeClr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>
            <a:stCxn id="8" idx="3"/>
            <a:endCxn id="9" idx="0"/>
          </p:cNvCxnSpPr>
          <p:nvPr/>
        </p:nvCxnSpPr>
        <p:spPr>
          <a:xfrm>
            <a:off x="4955790" y="1409769"/>
            <a:ext cx="1514723" cy="979702"/>
          </a:xfrm>
          <a:prstGeom prst="straightConnector1">
            <a:avLst/>
          </a:prstGeom>
          <a:ln w="1905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>
            <a:stCxn id="9" idx="2"/>
            <a:endCxn id="10" idx="0"/>
          </p:cNvCxnSpPr>
          <p:nvPr/>
        </p:nvCxnSpPr>
        <p:spPr>
          <a:xfrm>
            <a:off x="6470513" y="2965535"/>
            <a:ext cx="7448" cy="507308"/>
          </a:xfrm>
          <a:prstGeom prst="straightConnector1">
            <a:avLst/>
          </a:prstGeom>
          <a:ln w="1905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>
            <a:stCxn id="10" idx="2"/>
            <a:endCxn id="12" idx="0"/>
          </p:cNvCxnSpPr>
          <p:nvPr/>
        </p:nvCxnSpPr>
        <p:spPr>
          <a:xfrm flipH="1">
            <a:off x="4415730" y="4048907"/>
            <a:ext cx="2062231" cy="765087"/>
          </a:xfrm>
          <a:prstGeom prst="straightConnector1">
            <a:avLst/>
          </a:prstGeom>
          <a:ln w="1905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箭头连接符 24"/>
          <p:cNvCxnSpPr>
            <a:stCxn id="12" idx="0"/>
            <a:endCxn id="11" idx="2"/>
          </p:cNvCxnSpPr>
          <p:nvPr/>
        </p:nvCxnSpPr>
        <p:spPr>
          <a:xfrm flipH="1" flipV="1">
            <a:off x="2048332" y="4094771"/>
            <a:ext cx="2367398" cy="719223"/>
          </a:xfrm>
          <a:prstGeom prst="straightConnector1">
            <a:avLst/>
          </a:prstGeom>
          <a:ln w="1905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箭头连接符 26"/>
          <p:cNvCxnSpPr>
            <a:stCxn id="11" idx="0"/>
            <a:endCxn id="13" idx="2"/>
          </p:cNvCxnSpPr>
          <p:nvPr/>
        </p:nvCxnSpPr>
        <p:spPr>
          <a:xfrm flipV="1">
            <a:off x="2048332" y="2923171"/>
            <a:ext cx="0" cy="595536"/>
          </a:xfrm>
          <a:prstGeom prst="straightConnector1">
            <a:avLst/>
          </a:prstGeom>
          <a:ln w="1905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>
            <a:stCxn id="13" idx="0"/>
            <a:endCxn id="8" idx="1"/>
          </p:cNvCxnSpPr>
          <p:nvPr/>
        </p:nvCxnSpPr>
        <p:spPr>
          <a:xfrm flipV="1">
            <a:off x="2048332" y="1409769"/>
            <a:ext cx="1827338" cy="937338"/>
          </a:xfrm>
          <a:prstGeom prst="straightConnector1">
            <a:avLst/>
          </a:prstGeom>
          <a:ln w="19050">
            <a:solidFill>
              <a:schemeClr val="tx1"/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35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1311" y="0"/>
            <a:ext cx="70922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顺利成章的功能</a:t>
            </a:r>
            <a:endParaRPr lang="zh-CN" altLang="en-US" sz="32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23528" y="1988840"/>
            <a:ext cx="82809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-"/>
            </a:pPr>
            <a:r>
              <a:rPr lang="zh-CN" altLang="en-US" sz="36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实时</a:t>
            </a:r>
            <a:r>
              <a:rPr lang="en-US" altLang="zh-CN" sz="3600" dirty="0">
                <a:latin typeface="Segoe UI Light" panose="020B0502040204020203" pitchFamily="34" charset="0"/>
                <a:ea typeface="Microsoft JhengHei UI Light" panose="020B0304030504040204" pitchFamily="34" charset="-122"/>
                <a:cs typeface="Segoe UI Light" panose="020B0502040204020203" pitchFamily="34" charset="0"/>
              </a:rPr>
              <a:t>DOM</a:t>
            </a:r>
            <a:r>
              <a:rPr lang="zh-CN" altLang="en-US" sz="36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编辑，真正的所见即缩得</a:t>
            </a:r>
            <a:endParaRPr lang="en-US" altLang="zh-CN" sz="36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-"/>
            </a:pP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脚本调试</a:t>
            </a:r>
            <a:endParaRPr lang="en-US" altLang="zh-CN" sz="36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-"/>
            </a:pP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网络分析</a:t>
            </a:r>
            <a:endParaRPr lang="en-US" altLang="zh-CN" sz="36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-"/>
            </a:pPr>
            <a:r>
              <a:rPr lang="zh-CN" altLang="en-US" sz="36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性能分析</a:t>
            </a:r>
            <a:endParaRPr lang="en-US" altLang="zh-CN" sz="3600" dirty="0" smtClean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-"/>
            </a:pPr>
            <a:r>
              <a:rPr lang="en-US" altLang="zh-CN" sz="3600" dirty="0" smtClean="0">
                <a:latin typeface="Segoe UI Light" panose="020B0502040204020203" pitchFamily="34" charset="0"/>
                <a:cs typeface="Segoe UI Light" panose="020B0502040204020203" pitchFamily="34" charset="0"/>
              </a:rPr>
              <a:t>…</a:t>
            </a:r>
            <a:endParaRPr lang="zh-CN" altLang="en-US" sz="36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3246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3608" y="3140968"/>
            <a:ext cx="7056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这样的工具，都有哪些？</a:t>
            </a:r>
            <a:endParaRPr lang="zh-CN" altLang="en-US" sz="4000" dirty="0"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3783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2492896"/>
            <a:ext cx="1219200" cy="12192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4088" y="2462048"/>
            <a:ext cx="1219200" cy="12192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7584" y="2492896"/>
            <a:ext cx="1219200" cy="12192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2492896"/>
            <a:ext cx="1219200" cy="1219200"/>
          </a:xfrm>
          <a:prstGeom prst="rect">
            <a:avLst/>
          </a:prstGeom>
          <a:effectLst/>
          <a:scene3d>
            <a:camera prst="orthographicFront">
              <a:rot lat="0" lon="0" rev="0"/>
            </a:camera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3510870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1569</TotalTime>
  <Words>517</Words>
  <Application>Microsoft Office PowerPoint</Application>
  <PresentationFormat>全屏显示(4:3)</PresentationFormat>
  <Paragraphs>133</Paragraphs>
  <Slides>46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46</vt:i4>
      </vt:variant>
    </vt:vector>
  </HeadingPairs>
  <TitlesOfParts>
    <vt:vector size="55" baseType="lpstr">
      <vt:lpstr>Microsoft JhengHei Light</vt:lpstr>
      <vt:lpstr>Microsoft JhengHei UI Light</vt:lpstr>
      <vt:lpstr>宋体</vt:lpstr>
      <vt:lpstr>微软雅黑</vt:lpstr>
      <vt:lpstr>Arial</vt:lpstr>
      <vt:lpstr>Calibri</vt:lpstr>
      <vt:lpstr>Segoe UI Light</vt:lpstr>
      <vt:lpstr>Segoe UI Semilight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许乐乐</cp:lastModifiedBy>
  <cp:revision>213</cp:revision>
  <dcterms:modified xsi:type="dcterms:W3CDTF">2014-08-18T05:00:15Z</dcterms:modified>
</cp:coreProperties>
</file>

<file path=docProps/thumbnail.jpeg>
</file>